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25"/>
  </p:notesMasterIdLst>
  <p:handoutMasterIdLst>
    <p:handoutMasterId r:id="rId26"/>
  </p:handoutMasterIdLst>
  <p:sldIdLst>
    <p:sldId id="416" r:id="rId2"/>
    <p:sldId id="424" r:id="rId3"/>
    <p:sldId id="425" r:id="rId4"/>
    <p:sldId id="427" r:id="rId5"/>
    <p:sldId id="411" r:id="rId6"/>
    <p:sldId id="412" r:id="rId7"/>
    <p:sldId id="421" r:id="rId8"/>
    <p:sldId id="436" r:id="rId9"/>
    <p:sldId id="413" r:id="rId10"/>
    <p:sldId id="430" r:id="rId11"/>
    <p:sldId id="428" r:id="rId12"/>
    <p:sldId id="414" r:id="rId13"/>
    <p:sldId id="417" r:id="rId14"/>
    <p:sldId id="431" r:id="rId15"/>
    <p:sldId id="418" r:id="rId16"/>
    <p:sldId id="434" r:id="rId17"/>
    <p:sldId id="420" r:id="rId18"/>
    <p:sldId id="432" r:id="rId19"/>
    <p:sldId id="433" r:id="rId20"/>
    <p:sldId id="422" r:id="rId21"/>
    <p:sldId id="435" r:id="rId22"/>
    <p:sldId id="423" r:id="rId23"/>
    <p:sldId id="397" r:id="rId24"/>
  </p:sldIdLst>
  <p:sldSz cx="12192000" cy="6858000"/>
  <p:notesSz cx="6858000" cy="9144000"/>
  <p:custShowLst>
    <p:custShow name="Vlastní prezentace 1" id="0">
      <p:sldLst/>
    </p:custShow>
  </p:custShowLst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EA3363F0-248F-4BD8-8C1E-8C7855CEA297}">
          <p14:sldIdLst>
            <p14:sldId id="416"/>
            <p14:sldId id="424"/>
            <p14:sldId id="425"/>
            <p14:sldId id="427"/>
            <p14:sldId id="411"/>
            <p14:sldId id="412"/>
            <p14:sldId id="421"/>
            <p14:sldId id="436"/>
            <p14:sldId id="413"/>
            <p14:sldId id="430"/>
            <p14:sldId id="428"/>
            <p14:sldId id="414"/>
            <p14:sldId id="417"/>
            <p14:sldId id="431"/>
            <p14:sldId id="418"/>
            <p14:sldId id="434"/>
            <p14:sldId id="420"/>
            <p14:sldId id="432"/>
            <p14:sldId id="433"/>
            <p14:sldId id="422"/>
            <p14:sldId id="435"/>
            <p14:sldId id="423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FF5C5C"/>
    <a:srgbClr val="52FF52"/>
    <a:srgbClr val="0000C3"/>
    <a:srgbClr val="1B85B9"/>
    <a:srgbClr val="BCBCBC"/>
    <a:srgbClr val="9BBB59"/>
    <a:srgbClr val="4D4D4D"/>
    <a:srgbClr val="FE000C"/>
    <a:srgbClr val="B9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Světlý styl 3 – zvýraznění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Střední styl 3 – zvýraznění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1" autoAdjust="0"/>
    <p:restoredTop sz="89597" autoAdjust="0"/>
  </p:normalViewPr>
  <p:slideViewPr>
    <p:cSldViewPr>
      <p:cViewPr varScale="1">
        <p:scale>
          <a:sx n="104" d="100"/>
          <a:sy n="104" d="100"/>
        </p:scale>
        <p:origin x="16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762C84E7-E759-40FC-AEA2-59D189316D93}" type="slidenum">
              <a:rPr lang="cs-CZ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8403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5CFD204F-A3D9-4D7E-9E4B-FB7C13DF5C89}" type="slidenum">
              <a:rPr lang="cs-CZ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4939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Teaser and very short overview.</a:t>
            </a:r>
          </a:p>
          <a:p>
            <a:r>
              <a:rPr lang="en-US" dirty="0" smtClean="0"/>
              <a:t>Take blurry image run it through a CNN – get a high quality image</a:t>
            </a:r>
          </a:p>
          <a:p>
            <a:r>
              <a:rPr lang="en-US" dirty="0" smtClean="0"/>
              <a:t>Why</a:t>
            </a:r>
            <a:r>
              <a:rPr lang="cs-CZ" dirty="0" smtClean="0"/>
              <a:t>? </a:t>
            </a:r>
          </a:p>
          <a:p>
            <a:pPr lvl="1"/>
            <a:r>
              <a:rPr lang="cs-CZ" dirty="0" err="1" smtClean="0"/>
              <a:t>Scientifically</a:t>
            </a:r>
            <a:r>
              <a:rPr lang="cs-CZ" dirty="0" smtClean="0"/>
              <a:t> </a:t>
            </a:r>
            <a:r>
              <a:rPr lang="cs-CZ" dirty="0" err="1" smtClean="0"/>
              <a:t>important</a:t>
            </a:r>
            <a:r>
              <a:rPr lang="cs-CZ" dirty="0" smtClean="0"/>
              <a:t> by </a:t>
            </a:r>
            <a:r>
              <a:rPr lang="cs-CZ" dirty="0" err="1" smtClean="0"/>
              <a:t>itself</a:t>
            </a:r>
            <a:endParaRPr lang="cs-CZ" dirty="0" smtClean="0"/>
          </a:p>
          <a:p>
            <a:pPr lvl="1"/>
            <a:r>
              <a:rPr lang="cs-CZ" dirty="0" smtClean="0"/>
              <a:t>Direct </a:t>
            </a:r>
            <a:r>
              <a:rPr lang="cs-CZ" dirty="0" err="1" smtClean="0"/>
              <a:t>applications</a:t>
            </a:r>
            <a:r>
              <a:rPr lang="cs-CZ" dirty="0" smtClean="0"/>
              <a:t>: </a:t>
            </a:r>
            <a:r>
              <a:rPr lang="cs-CZ" dirty="0" err="1" smtClean="0"/>
              <a:t>human</a:t>
            </a:r>
            <a:r>
              <a:rPr lang="cs-CZ" dirty="0" smtClean="0"/>
              <a:t> </a:t>
            </a:r>
            <a:r>
              <a:rPr lang="cs-CZ" dirty="0" err="1" smtClean="0"/>
              <a:t>readability</a:t>
            </a:r>
            <a:r>
              <a:rPr lang="cs-CZ" dirty="0" smtClean="0"/>
              <a:t>, OCR </a:t>
            </a:r>
            <a:r>
              <a:rPr lang="cs-CZ" dirty="0" err="1" smtClean="0"/>
              <a:t>preprocessing</a:t>
            </a:r>
            <a:r>
              <a:rPr lang="cs-CZ" dirty="0" smtClean="0"/>
              <a:t>, OCR </a:t>
            </a:r>
            <a:r>
              <a:rPr lang="cs-CZ" dirty="0" err="1" smtClean="0"/>
              <a:t>pretreaining</a:t>
            </a:r>
            <a:endParaRPr lang="cs-CZ" dirty="0" smtClean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548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Shortly introduce blind deconvolution</a:t>
            </a:r>
          </a:p>
          <a:p>
            <a:r>
              <a:rPr lang="en-US" dirty="0" smtClean="0"/>
              <a:t>Why is the classical approach problematic </a:t>
            </a:r>
          </a:p>
          <a:p>
            <a:pPr lvl="1"/>
            <a:r>
              <a:rPr lang="en-US" dirty="0" smtClean="0"/>
              <a:t>inverting the imaging process</a:t>
            </a:r>
          </a:p>
          <a:p>
            <a:pPr lvl="1"/>
            <a:r>
              <a:rPr lang="en-US" dirty="0" smtClean="0"/>
              <a:t>Weak priors – priors and imaging model separate</a:t>
            </a:r>
          </a:p>
          <a:p>
            <a:pPr lvl="1"/>
            <a:r>
              <a:rPr lang="en-US" dirty="0" smtClean="0"/>
              <a:t>JPEG compression, RGB color mask, saturation, motion blur, rolling shutter, processing inside a device, …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280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Shortly introduce blind deconvolution</a:t>
            </a:r>
          </a:p>
          <a:p>
            <a:r>
              <a:rPr lang="en-US" dirty="0" smtClean="0"/>
              <a:t>Why is the classical approach problematic </a:t>
            </a:r>
          </a:p>
          <a:p>
            <a:pPr lvl="1"/>
            <a:r>
              <a:rPr lang="en-US" dirty="0" smtClean="0"/>
              <a:t>inverting the imaging process</a:t>
            </a:r>
          </a:p>
          <a:p>
            <a:pPr lvl="1"/>
            <a:r>
              <a:rPr lang="en-US" dirty="0" smtClean="0"/>
              <a:t>Weak priors – priors and imaging model separate</a:t>
            </a:r>
          </a:p>
          <a:p>
            <a:pPr lvl="1"/>
            <a:r>
              <a:rPr lang="en-US" dirty="0" smtClean="0"/>
              <a:t>JPEG compression, RGB color mask, saturation, motion blur, rolling shutter, processing inside a device, …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49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967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227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403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1438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204F-A3D9-4D7E-9E4B-FB7C13DF5C89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380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52" name="Rectangle 12"/>
          <p:cNvSpPr>
            <a:spLocks noChangeArrowheads="1"/>
          </p:cNvSpPr>
          <p:nvPr/>
        </p:nvSpPr>
        <p:spPr bwMode="auto">
          <a:xfrm>
            <a:off x="10752668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60" name="Rectangle 20"/>
          <p:cNvSpPr>
            <a:spLocks noChangeArrowheads="1"/>
          </p:cNvSpPr>
          <p:nvPr/>
        </p:nvSpPr>
        <p:spPr bwMode="auto">
          <a:xfrm>
            <a:off x="0" y="1"/>
            <a:ext cx="12192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61" name="Rectangle 21"/>
          <p:cNvSpPr>
            <a:spLocks noChangeArrowheads="1"/>
          </p:cNvSpPr>
          <p:nvPr/>
        </p:nvSpPr>
        <p:spPr bwMode="auto">
          <a:xfrm>
            <a:off x="10769601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pic>
        <p:nvPicPr>
          <p:cNvPr id="240665" name="Picture 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13335" y="3846514"/>
            <a:ext cx="2375353" cy="152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66" name="Rectangle 26"/>
          <p:cNvSpPr>
            <a:spLocks noChangeArrowheads="1"/>
          </p:cNvSpPr>
          <p:nvPr/>
        </p:nvSpPr>
        <p:spPr bwMode="auto">
          <a:xfrm>
            <a:off x="10769601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9169400" cy="455612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76"/>
            <a:ext cx="9169400" cy="1254125"/>
          </a:xfrm>
        </p:spPr>
        <p:txBody>
          <a:bodyPr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F28C94-643B-43F7-91DC-34D58D53E9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074151" y="-100013"/>
            <a:ext cx="2878667" cy="6196013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31801" y="-100013"/>
            <a:ext cx="8439151" cy="6196013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600CBC-FF1F-4B11-9D71-9403BCAE4F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F7D836-3674-45AD-986E-09E23B8A4A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9882F0-DC9F-42E7-BE81-1E93616B8D2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F69FE5-9667-43C0-9230-6AEA424F1E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zápatí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6554B-3277-43A7-ADD5-25133397E6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59596F-BED4-48DF-86B4-11A2FB2F10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230203-8632-4320-8108-14600C018F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E0293F-AD1F-48CF-BD12-95766EFA29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Klepnutím na ikonu přidáte obrázek.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085D94-56A9-47BB-9774-5B25DC68BBE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0" y="512764"/>
            <a:ext cx="12192000" cy="34925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12192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1"/>
            <a:ext cx="12192000" cy="512763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Klepnutím lze upravit styl předlohy nadpisů.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Klepnutím lze upravit styly předlohy textu.</a:t>
            </a:r>
          </a:p>
          <a:p>
            <a:pPr lvl="1"/>
            <a:r>
              <a:rPr lang="en-US" smtClean="0"/>
              <a:t>Druhá úroveň</a:t>
            </a:r>
          </a:p>
          <a:p>
            <a:pPr lvl="2"/>
            <a:r>
              <a:rPr lang="en-US" smtClean="0"/>
              <a:t>Třetí úroveň</a:t>
            </a:r>
          </a:p>
          <a:p>
            <a:pPr lvl="3"/>
            <a:r>
              <a:rPr lang="en-US" smtClean="0"/>
              <a:t>Čtvrtá úroveň</a:t>
            </a:r>
          </a:p>
          <a:p>
            <a:pPr lvl="4"/>
            <a:r>
              <a:rPr lang="en-US" smtClean="0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3933" y="6524626"/>
            <a:ext cx="1046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96600" y="6524626"/>
            <a:ext cx="1102784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fld id="{9043C5EB-CFA0-4683-AF85-238A4E37923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18448" name="Picture 1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010901" y="58738"/>
            <a:ext cx="556684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0752668" y="115889"/>
            <a:ext cx="65617" cy="288925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0752668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číslo snímku 4"/>
          <p:cNvSpPr>
            <a:spLocks noGrp="1"/>
          </p:cNvSpPr>
          <p:nvPr>
            <p:ph type="sldNum" sz="quarter" idx="4294967295"/>
          </p:nvPr>
        </p:nvSpPr>
        <p:spPr>
          <a:xfrm>
            <a:off x="9840914" y="6524626"/>
            <a:ext cx="827087" cy="333375"/>
          </a:xfrm>
        </p:spPr>
        <p:txBody>
          <a:bodyPr/>
          <a:lstStyle/>
          <a:p>
            <a:fld id="{07F7D836-3674-45AD-986E-09E23B8A4A9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93664" y="533859"/>
            <a:ext cx="8136904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9pPr>
          </a:lstStyle>
          <a:p>
            <a:pPr algn="ctr">
              <a:buNone/>
            </a:pPr>
            <a:r>
              <a:rPr lang="en-US" sz="2800" kern="0" dirty="0"/>
              <a:t>Convolutional Neural Networks for Direct Text </a:t>
            </a:r>
            <a:r>
              <a:rPr lang="en-US" sz="2800" kern="0" dirty="0" err="1"/>
              <a:t>Deblurring</a:t>
            </a:r>
            <a:endParaRPr lang="en-US" sz="2800" kern="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631504" y="1949366"/>
            <a:ext cx="9145016" cy="7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b="0" kern="0" dirty="0">
                <a:solidFill>
                  <a:srgbClr val="000000"/>
                </a:solidFill>
                <a:latin typeface="Futura T OT Medium" panose="02000000000000000000" pitchFamily="50" charset="0"/>
              </a:rPr>
              <a:t>Michal </a:t>
            </a:r>
            <a:r>
              <a:rPr lang="en-US" b="0" kern="0" dirty="0" err="1">
                <a:solidFill>
                  <a:srgbClr val="000000"/>
                </a:solidFill>
                <a:latin typeface="Futura T OT Medium" panose="02000000000000000000" pitchFamily="50" charset="0"/>
              </a:rPr>
              <a:t>Hradi</a:t>
            </a:r>
            <a:r>
              <a:rPr lang="cs-CZ" b="0" kern="0" dirty="0">
                <a:solidFill>
                  <a:srgbClr val="000000"/>
                </a:solidFill>
                <a:latin typeface="Futura T OT Medium" panose="02000000000000000000" pitchFamily="50" charset="0"/>
              </a:rPr>
              <a:t>š, Jan Kotera, </a:t>
            </a:r>
            <a:r>
              <a:rPr lang="cs-CZ" b="0" kern="0" dirty="0" smtClean="0">
                <a:solidFill>
                  <a:srgbClr val="000000"/>
                </a:solidFill>
                <a:latin typeface="Futura T OT Medium" panose="02000000000000000000" pitchFamily="50" charset="0"/>
              </a:rPr>
              <a:t>Pavel </a:t>
            </a:r>
            <a:r>
              <a:rPr lang="cs-CZ" b="0" kern="0" dirty="0">
                <a:solidFill>
                  <a:srgbClr val="000000"/>
                </a:solidFill>
                <a:latin typeface="Futura T OT Medium" panose="02000000000000000000" pitchFamily="50" charset="0"/>
              </a:rPr>
              <a:t>Zemčík, Filip Šroubek</a:t>
            </a:r>
            <a:endParaRPr lang="cs-CZ" b="0" kern="0" dirty="0"/>
          </a:p>
          <a:p>
            <a:pPr algn="ctr"/>
            <a:endParaRPr lang="cs-CZ" b="0" kern="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279576" y="2692365"/>
            <a:ext cx="685800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dirty="0">
                <a:solidFill>
                  <a:schemeClr val="tx1"/>
                </a:solidFill>
                <a:latin typeface="Futura T OT Medium" panose="02000000000000000000" pitchFamily="50" charset="0"/>
              </a:rPr>
              <a:t>{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 pitchFamily="50" charset="0"/>
              </a:rPr>
              <a:t>ihradis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 pitchFamily="50" charset="0"/>
              </a:rPr>
              <a:t>, 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 pitchFamily="50" charset="0"/>
              </a:rPr>
              <a:t>zemcik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 pitchFamily="50" charset="0"/>
              </a:rPr>
              <a:t>}@fit.vutbr.cz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z="1400" b="0" dirty="0">
                <a:solidFill>
                  <a:schemeClr val="tx1"/>
                </a:solidFill>
                <a:latin typeface="Futura T OT Medium" panose="02000000000000000000"/>
              </a:rPr>
              <a:t>{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/>
              </a:rPr>
              <a:t>kotera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/>
              </a:rPr>
              <a:t>, 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/>
              </a:rPr>
              <a:t>sroubekf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/>
              </a:rPr>
              <a:t>}@utia.cas.cz</a:t>
            </a:r>
          </a:p>
        </p:txBody>
      </p:sp>
      <p:pic>
        <p:nvPicPr>
          <p:cNvPr id="1026" name="Picture 2" descr="http://abicko.avcr.cz/miranda2/export/sitesavcr/data.avcr.cz/abicko/2009/10/Images/08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10" y="3876199"/>
            <a:ext cx="2285224" cy="147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57" y="3765994"/>
            <a:ext cx="1607119" cy="1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Stochastic Gradient Descent with momentum</a:t>
            </a:r>
          </a:p>
          <a:p>
            <a:r>
              <a:rPr lang="en-US" dirty="0" smtClean="0"/>
              <a:t>Objective = Mean Squared Error</a:t>
            </a:r>
          </a:p>
          <a:p>
            <a:r>
              <a:rPr lang="en-US" dirty="0" smtClean="0"/>
              <a:t>Random weight initialization</a:t>
            </a:r>
            <a:endParaRPr lang="cs-CZ" dirty="0" smtClean="0"/>
          </a:p>
          <a:p>
            <a:r>
              <a:rPr lang="en-US" dirty="0" smtClean="0"/>
              <a:t>Batches of 96 16x16 sharp patches </a:t>
            </a:r>
          </a:p>
          <a:p>
            <a:pPr lvl="1"/>
            <a:r>
              <a:rPr lang="en-US" dirty="0" smtClean="0"/>
              <a:t>Good balance between efficiency and variability</a:t>
            </a:r>
          </a:p>
          <a:p>
            <a:pPr lvl="1"/>
            <a:r>
              <a:rPr lang="en-US" dirty="0" smtClean="0"/>
              <a:t>Blurred patches are 50x50–70x70 depending on the spatial support of the network</a:t>
            </a:r>
          </a:p>
          <a:p>
            <a:r>
              <a:rPr lang="en-US" dirty="0" smtClean="0"/>
              <a:t>Using modified </a:t>
            </a:r>
            <a:r>
              <a:rPr lang="en-US" dirty="0" err="1" smtClean="0"/>
              <a:t>Caffe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50,000 + 2,000 pdf files from </a:t>
            </a:r>
            <a:r>
              <a:rPr lang="en-US" dirty="0" err="1" smtClean="0"/>
              <a:t>CiteSeerX</a:t>
            </a:r>
            <a:endParaRPr lang="en-US" dirty="0" smtClean="0"/>
          </a:p>
          <a:p>
            <a:r>
              <a:rPr lang="en-US" dirty="0" smtClean="0"/>
              <a:t>200,000 + 8,000 rendered pages at </a:t>
            </a:r>
            <a:r>
              <a:rPr lang="en-US" dirty="0"/>
              <a:t>120-150 DPI </a:t>
            </a:r>
            <a:endParaRPr lang="en-US" dirty="0" smtClean="0"/>
          </a:p>
          <a:p>
            <a:r>
              <a:rPr lang="en-US" dirty="0" smtClean="0"/>
              <a:t>3M + 35,000 image regions</a:t>
            </a:r>
          </a:p>
          <a:p>
            <a:pPr lvl="1"/>
            <a:r>
              <a:rPr lang="en-US" dirty="0" smtClean="0"/>
              <a:t>Small projective transformations (virtual camera rotations)</a:t>
            </a:r>
          </a:p>
          <a:p>
            <a:pPr lvl="1"/>
            <a:r>
              <a:rPr lang="en-US" dirty="0" smtClean="0"/>
              <a:t>Out-of-focus blur </a:t>
            </a:r>
            <a:r>
              <a:rPr lang="en-US" dirty="0"/>
              <a:t>(disc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Camera shake blur </a:t>
            </a:r>
            <a:r>
              <a:rPr lang="en-US" dirty="0"/>
              <a:t>(random walk)</a:t>
            </a:r>
            <a:endParaRPr lang="en-US" dirty="0" smtClean="0"/>
          </a:p>
          <a:p>
            <a:pPr lvl="1"/>
            <a:r>
              <a:rPr lang="en-US" dirty="0" smtClean="0"/>
              <a:t>Gaussian noise</a:t>
            </a:r>
          </a:p>
          <a:p>
            <a:pPr lvl="1"/>
            <a:endParaRPr lang="en-US" dirty="0" smtClean="0"/>
          </a:p>
          <a:p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2" name="Skupina 11"/>
          <p:cNvGrpSpPr/>
          <p:nvPr/>
        </p:nvGrpSpPr>
        <p:grpSpPr>
          <a:xfrm>
            <a:off x="1045479" y="4234780"/>
            <a:ext cx="10293660" cy="1714500"/>
            <a:chOff x="1045820" y="3933056"/>
            <a:chExt cx="10293660" cy="1714500"/>
          </a:xfrm>
        </p:grpSpPr>
        <p:pic>
          <p:nvPicPr>
            <p:cNvPr id="6" name="Zástupný symbol pro obsah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24980" y="3933056"/>
              <a:ext cx="1714500" cy="1714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Obrázek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200" y="3933056"/>
              <a:ext cx="1714500" cy="17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Obrázek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0320" y="3933056"/>
              <a:ext cx="1714500" cy="17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Obrázek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200" y="3933056"/>
              <a:ext cx="1714500" cy="17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Obrázek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1700" y="3933056"/>
              <a:ext cx="1714500" cy="17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Obrázek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20" y="3933056"/>
              <a:ext cx="1714500" cy="17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782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8" name="Obrázek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7" t="55119"/>
          <a:stretch/>
        </p:blipFill>
        <p:spPr>
          <a:xfrm>
            <a:off x="3575720" y="3905852"/>
            <a:ext cx="4829974" cy="2403468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835026"/>
            <a:ext cx="11426054" cy="285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8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cs-CZ" dirty="0"/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1" y="1099209"/>
            <a:ext cx="4820922" cy="2424173"/>
          </a:xfrm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148496"/>
            <a:ext cx="4820922" cy="2424173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1" y="3893636"/>
            <a:ext cx="4711232" cy="238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CNN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05" y="1455981"/>
            <a:ext cx="10873208" cy="26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baselines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" r="6256"/>
          <a:stretch/>
        </p:blipFill>
        <p:spPr>
          <a:xfrm>
            <a:off x="6312024" y="2564904"/>
            <a:ext cx="3960000" cy="326332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58" y="2564905"/>
            <a:ext cx="3960000" cy="3207645"/>
          </a:xfrm>
          <a:prstGeom prst="rect">
            <a:avLst/>
          </a:prstGeom>
        </p:spPr>
      </p:pic>
      <p:pic>
        <p:nvPicPr>
          <p:cNvPr id="10" name="Zástupný symbol pro obsah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42" y="5868847"/>
            <a:ext cx="7781552" cy="584489"/>
          </a:xfrm>
        </p:spPr>
      </p:pic>
      <p:sp>
        <p:nvSpPr>
          <p:cNvPr id="13" name="Zástupný symbol pro obsah 2"/>
          <p:cNvSpPr txBox="1">
            <a:spLocks/>
          </p:cNvSpPr>
          <p:nvPr/>
        </p:nvSpPr>
        <p:spPr bwMode="auto">
          <a:xfrm>
            <a:off x="431801" y="765175"/>
            <a:ext cx="11521017" cy="208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 smtClean="0"/>
              <a:t>100 regions each with single random blur kernel</a:t>
            </a:r>
          </a:p>
          <a:p>
            <a:r>
              <a:rPr lang="en-US" b="0" kern="0" dirty="0" smtClean="0"/>
              <a:t>200x200 </a:t>
            </a:r>
            <a:r>
              <a:rPr lang="en-US" b="0" kern="0" dirty="0" err="1" smtClean="0"/>
              <a:t>px</a:t>
            </a:r>
            <a:r>
              <a:rPr lang="en-US" b="0" kern="0" dirty="0" smtClean="0"/>
              <a:t> – PSNR evaluated on central 160x160 </a:t>
            </a:r>
            <a:r>
              <a:rPr lang="en-US" b="0" kern="0" dirty="0" err="1" smtClean="0"/>
              <a:t>px</a:t>
            </a:r>
            <a:endParaRPr lang="en-US" b="0" kern="0" dirty="0" smtClean="0"/>
          </a:p>
          <a:p>
            <a:r>
              <a:rPr lang="en-US" b="0" kern="0" dirty="0" smtClean="0"/>
              <a:t>2 blind and 2 non-blind baselines – optimized for each noise level</a:t>
            </a:r>
          </a:p>
          <a:p>
            <a:endParaRPr lang="en-US" b="0" kern="0" dirty="0" smtClean="0"/>
          </a:p>
          <a:p>
            <a:pPr lvl="1"/>
            <a:endParaRPr lang="en-US" b="0" kern="0" dirty="0" smtClean="0"/>
          </a:p>
          <a:p>
            <a:endParaRPr lang="cs-CZ" b="0" kern="0" dirty="0"/>
          </a:p>
        </p:txBody>
      </p:sp>
    </p:spTree>
    <p:extLst>
      <p:ext uri="{BB962C8B-B14F-4D97-AF65-F5344CB8AC3E}">
        <p14:creationId xmlns:p14="http://schemas.microsoft.com/office/powerpoint/2010/main" val="39862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Results</a:t>
            </a:r>
            <a:r>
              <a:rPr lang="cs-CZ" dirty="0" smtClean="0"/>
              <a:t> - </a:t>
            </a:r>
            <a:r>
              <a:rPr lang="cs-CZ" dirty="0" err="1" smtClean="0"/>
              <a:t>examples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74" y="1340768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176" y="1340768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71" y="1340768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74" y="3736702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71" y="3735735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13" y="3747914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ovéPole 13"/>
          <p:cNvSpPr txBox="1"/>
          <p:nvPr/>
        </p:nvSpPr>
        <p:spPr>
          <a:xfrm>
            <a:off x="1872894" y="703261"/>
            <a:ext cx="13292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Blurred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5" name="TextovéPole 14"/>
          <p:cNvSpPr txBox="1"/>
          <p:nvPr/>
        </p:nvSpPr>
        <p:spPr>
          <a:xfrm>
            <a:off x="4139438" y="703261"/>
            <a:ext cx="156485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CNN-L15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6162339" y="702294"/>
            <a:ext cx="234711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Pan non-blind</a:t>
            </a:r>
          </a:p>
        </p:txBody>
      </p:sp>
      <p:sp>
        <p:nvSpPr>
          <p:cNvPr id="17" name="TextovéPole 16"/>
          <p:cNvSpPr txBox="1"/>
          <p:nvPr/>
        </p:nvSpPr>
        <p:spPr>
          <a:xfrm>
            <a:off x="8928752" y="698834"/>
            <a:ext cx="16289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Pan blind</a:t>
            </a: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66" y="1340768"/>
            <a:ext cx="2381250" cy="2381250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39" y="3736702"/>
            <a:ext cx="2381250" cy="2381250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692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results on real images</a:t>
            </a:r>
            <a:endParaRPr lang="cs-CZ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74" y="3757670"/>
            <a:ext cx="3809449" cy="1047600"/>
          </a:xfrm>
          <a:ln>
            <a:solidFill>
              <a:schemeClr val="tx1"/>
            </a:solidFill>
          </a:ln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03" y="4809288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5" y="3761426"/>
            <a:ext cx="3809449" cy="104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1" y="480902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17" y="3751913"/>
            <a:ext cx="3809449" cy="104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929" y="480902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61" y="980728"/>
            <a:ext cx="3809455" cy="104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26" y="2046265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" y="980728"/>
            <a:ext cx="3809456" cy="104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7" y="205459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16" y="980728"/>
            <a:ext cx="3809456" cy="104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39" y="205459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sp>
        <p:nvSpPr>
          <p:cNvPr id="19" name="TextovéPole 18"/>
          <p:cNvSpPr txBox="1"/>
          <p:nvPr/>
        </p:nvSpPr>
        <p:spPr>
          <a:xfrm rot="16200000">
            <a:off x="-193740" y="1250045"/>
            <a:ext cx="109356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Photo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20" name="TextovéPole 19"/>
          <p:cNvSpPr txBox="1"/>
          <p:nvPr/>
        </p:nvSpPr>
        <p:spPr>
          <a:xfrm rot="16200000">
            <a:off x="-103925" y="2347563"/>
            <a:ext cx="86433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CNN</a:t>
            </a:r>
          </a:p>
        </p:txBody>
      </p:sp>
      <p:sp>
        <p:nvSpPr>
          <p:cNvPr id="21" name="TextovéPole 20"/>
          <p:cNvSpPr txBox="1"/>
          <p:nvPr/>
        </p:nvSpPr>
        <p:spPr>
          <a:xfrm rot="16200000">
            <a:off x="-189898" y="4042147"/>
            <a:ext cx="109356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Photo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22" name="TextovéPole 21"/>
          <p:cNvSpPr txBox="1"/>
          <p:nvPr/>
        </p:nvSpPr>
        <p:spPr>
          <a:xfrm rot="16200000">
            <a:off x="-100083" y="5139665"/>
            <a:ext cx="86433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8787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results with non-uniform blur</a:t>
            </a:r>
            <a:endParaRPr lang="cs-CZ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" y="620713"/>
            <a:ext cx="11712707" cy="5845859"/>
          </a:xfrm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8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 with non-uniform blur</a:t>
            </a:r>
            <a:endParaRPr lang="cs-CZ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" y="620713"/>
            <a:ext cx="11712707" cy="5845858"/>
          </a:xfrm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6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rázek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24" y="1844824"/>
            <a:ext cx="2437200" cy="24372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Blind deconvolution with CNNs</a:t>
            </a:r>
            <a:endParaRPr lang="cs-CZ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287" y="1844825"/>
            <a:ext cx="2438177" cy="2438177"/>
          </a:xfrm>
          <a:ln>
            <a:solidFill>
              <a:schemeClr val="tx1"/>
            </a:solidFill>
          </a:ln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27" name="Přímá spojnice se šipkou 26"/>
          <p:cNvCxnSpPr/>
          <p:nvPr/>
        </p:nvCxnSpPr>
        <p:spPr bwMode="auto">
          <a:xfrm>
            <a:off x="7146461" y="3063424"/>
            <a:ext cx="687826" cy="49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Přímá spojnice se šipkou 27"/>
          <p:cNvCxnSpPr/>
          <p:nvPr/>
        </p:nvCxnSpPr>
        <p:spPr bwMode="auto">
          <a:xfrm>
            <a:off x="4336224" y="3063424"/>
            <a:ext cx="649997" cy="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1" name="Skupina 30"/>
          <p:cNvGrpSpPr/>
          <p:nvPr/>
        </p:nvGrpSpPr>
        <p:grpSpPr>
          <a:xfrm>
            <a:off x="4986221" y="2416958"/>
            <a:ext cx="2160240" cy="1274440"/>
            <a:chOff x="5048135" y="3069253"/>
            <a:chExt cx="2160240" cy="1274440"/>
          </a:xfrm>
        </p:grpSpPr>
        <p:sp>
          <p:nvSpPr>
            <p:cNvPr id="32" name="Obdélník 31"/>
            <p:cNvSpPr/>
            <p:nvPr/>
          </p:nvSpPr>
          <p:spPr bwMode="auto">
            <a:xfrm>
              <a:off x="5048135" y="3069253"/>
              <a:ext cx="2160240" cy="1274440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/>
              <a:endParaRPr lang="cs-CZ"/>
            </a:p>
          </p:txBody>
        </p:sp>
        <p:pic>
          <p:nvPicPr>
            <p:cNvPr id="33" name="Obrázek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866" y="3123809"/>
              <a:ext cx="2005953" cy="1165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43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efficiency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L15-CNN has ~2.3M weights (9MB)</a:t>
            </a:r>
          </a:p>
          <a:p>
            <a:r>
              <a:rPr lang="en-US" dirty="0" smtClean="0"/>
              <a:t>~ 2.3M multiply and accumulate per pixel</a:t>
            </a:r>
          </a:p>
          <a:p>
            <a:r>
              <a:rPr lang="en-US" dirty="0" smtClean="0"/>
              <a:t>~ 4 </a:t>
            </a:r>
            <a:r>
              <a:rPr lang="en-US" dirty="0" err="1" smtClean="0"/>
              <a:t>Tflop</a:t>
            </a:r>
            <a:r>
              <a:rPr lang="en-US" dirty="0" smtClean="0"/>
              <a:t> for 1 </a:t>
            </a:r>
            <a:r>
              <a:rPr lang="en-US" dirty="0" err="1" smtClean="0"/>
              <a:t>Mpx</a:t>
            </a:r>
            <a:r>
              <a:rPr lang="en-US" dirty="0" smtClean="0"/>
              <a:t> image = ~ 2s on high-end GPU</a:t>
            </a:r>
          </a:p>
          <a:p>
            <a:pPr lvl="1"/>
            <a:r>
              <a:rPr lang="en-US" dirty="0" smtClean="0"/>
              <a:t>5s in our sub-optimal implementation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Mpx</a:t>
            </a:r>
            <a:r>
              <a:rPr lang="en-US" dirty="0" smtClean="0"/>
              <a:t> image needs 1.3 GB for activations of the largest layers (320 channels)</a:t>
            </a:r>
          </a:p>
          <a:p>
            <a:pPr lvl="1"/>
            <a:r>
              <a:rPr lang="en-US" dirty="0" smtClean="0"/>
              <a:t>split the image if this is an issue</a:t>
            </a:r>
          </a:p>
          <a:p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9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data domains</a:t>
            </a:r>
          </a:p>
          <a:p>
            <a:pPr lvl="1"/>
            <a:r>
              <a:rPr lang="en-US" dirty="0" smtClean="0"/>
              <a:t>License plates</a:t>
            </a:r>
          </a:p>
          <a:p>
            <a:pPr lvl="1"/>
            <a:r>
              <a:rPr lang="en-US" dirty="0" smtClean="0"/>
              <a:t>Specific object categories (cars)</a:t>
            </a:r>
          </a:p>
          <a:p>
            <a:r>
              <a:rPr lang="en-US" dirty="0" smtClean="0"/>
              <a:t>More efficient CNN structure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e.g. </a:t>
            </a:r>
            <a:r>
              <a:rPr lang="cs-CZ" dirty="0" smtClean="0">
                <a:solidFill>
                  <a:schemeClr val="bg1">
                    <a:lumMod val="50000"/>
                  </a:schemeClr>
                </a:solidFill>
              </a:rPr>
              <a:t>Long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al.: Fully Convolutional Networks for Semantic Segmentation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Train on real images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Shift invariant objective function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Dataset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Zástupný symbol pro obsah 2"/>
          <p:cNvSpPr>
            <a:spLocks noGrp="1"/>
          </p:cNvSpPr>
          <p:nvPr>
            <p:ph idx="1"/>
          </p:nvPr>
        </p:nvSpPr>
        <p:spPr>
          <a:xfrm>
            <a:off x="431801" y="765175"/>
            <a:ext cx="11521017" cy="5330825"/>
          </a:xfrm>
        </p:spPr>
        <p:txBody>
          <a:bodyPr/>
          <a:lstStyle/>
          <a:p>
            <a:r>
              <a:rPr lang="en-US" dirty="0" smtClean="0"/>
              <a:t>&gt;2,000 documents/pages, </a:t>
            </a:r>
          </a:p>
          <a:p>
            <a:r>
              <a:rPr lang="en-US" dirty="0"/>
              <a:t>&gt;15,000 </a:t>
            </a:r>
            <a:r>
              <a:rPr lang="en-US" dirty="0" smtClean="0"/>
              <a:t>photos, 25 mobile devices</a:t>
            </a:r>
          </a:p>
          <a:p>
            <a:endParaRPr lang="cs-CZ" dirty="0"/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82" y="2759821"/>
            <a:ext cx="2713500" cy="36180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09" y="2733131"/>
            <a:ext cx="2458799" cy="3618000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805" y="2759821"/>
            <a:ext cx="2434642" cy="3618000"/>
          </a:xfrm>
          <a:prstGeom prst="rect">
            <a:avLst/>
          </a:prstGeom>
        </p:spPr>
      </p:pic>
      <p:sp>
        <p:nvSpPr>
          <p:cNvPr id="16" name="TextovéPole 15"/>
          <p:cNvSpPr txBox="1"/>
          <p:nvPr/>
        </p:nvSpPr>
        <p:spPr>
          <a:xfrm>
            <a:off x="918969" y="1844824"/>
            <a:ext cx="2800767" cy="9048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Marker-based </a:t>
            </a:r>
          </a:p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page localization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7" name="TextovéPole 16"/>
          <p:cNvSpPr txBox="1"/>
          <p:nvPr/>
        </p:nvSpPr>
        <p:spPr>
          <a:xfrm>
            <a:off x="5122944" y="2097971"/>
            <a:ext cx="21387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Rectification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8" name="TextovéPole 17"/>
          <p:cNvSpPr txBox="1"/>
          <p:nvPr/>
        </p:nvSpPr>
        <p:spPr>
          <a:xfrm>
            <a:off x="8256240" y="1844824"/>
            <a:ext cx="3555782" cy="9048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Non-rigid registration</a:t>
            </a:r>
          </a:p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 with template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821076" y="2636912"/>
            <a:ext cx="8640763" cy="93880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Thanks' for your attention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Zástupný symbol pro obsah 2"/>
          <p:cNvSpPr txBox="1">
            <a:spLocks/>
          </p:cNvSpPr>
          <p:nvPr/>
        </p:nvSpPr>
        <p:spPr bwMode="auto">
          <a:xfrm>
            <a:off x="695400" y="5752505"/>
            <a:ext cx="11161239" cy="938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400" b="0" dirty="0"/>
              <a:t>This research is supported by the ARTEMIS joint undertaking under grant agreement no 641439 (ALMARVI), GACR agency project GA13-29225S. Jan </a:t>
            </a:r>
            <a:r>
              <a:rPr lang="en-US" sz="1400" b="0" dirty="0" err="1"/>
              <a:t>Kotera</a:t>
            </a:r>
            <a:r>
              <a:rPr lang="en-US" sz="1400" b="0" dirty="0"/>
              <a:t> was also supported by GA UK project 938213/2013, Faculty of Mathematics and Physics, Charles University in Prague. </a:t>
            </a:r>
            <a:endParaRPr lang="en-US" sz="1400" b="0" kern="0" dirty="0"/>
          </a:p>
        </p:txBody>
      </p:sp>
    </p:spTree>
    <p:extLst>
      <p:ext uri="{BB962C8B-B14F-4D97-AF65-F5344CB8AC3E}">
        <p14:creationId xmlns:p14="http://schemas.microsoft.com/office/powerpoint/2010/main" val="268262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ázek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00" y="1702776"/>
            <a:ext cx="2437200" cy="1351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Blind deconvolution with CNNs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700808"/>
            <a:ext cx="2437200" cy="13516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Skupina 15"/>
          <p:cNvGrpSpPr/>
          <p:nvPr/>
        </p:nvGrpSpPr>
        <p:grpSpPr>
          <a:xfrm>
            <a:off x="5048135" y="1739390"/>
            <a:ext cx="2160240" cy="1274440"/>
            <a:chOff x="5048135" y="3069253"/>
            <a:chExt cx="2160240" cy="1274440"/>
          </a:xfrm>
        </p:grpSpPr>
        <p:sp>
          <p:nvSpPr>
            <p:cNvPr id="17" name="Obdélník 16"/>
            <p:cNvSpPr/>
            <p:nvPr/>
          </p:nvSpPr>
          <p:spPr bwMode="auto">
            <a:xfrm>
              <a:off x="5048135" y="3069253"/>
              <a:ext cx="2160240" cy="1274440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/>
              <a:endParaRPr lang="cs-CZ"/>
            </a:p>
          </p:txBody>
        </p:sp>
        <p:pic>
          <p:nvPicPr>
            <p:cNvPr id="19" name="Obrázek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866" y="3123809"/>
              <a:ext cx="2005953" cy="1165329"/>
            </a:xfrm>
            <a:prstGeom prst="rect">
              <a:avLst/>
            </a:prstGeom>
          </p:spPr>
        </p:pic>
      </p:grpSp>
      <p:cxnSp>
        <p:nvCxnSpPr>
          <p:cNvPr id="20" name="Přímá spojnice se šipkou 19"/>
          <p:cNvCxnSpPr>
            <a:stCxn id="17" idx="3"/>
            <a:endCxn id="3" idx="1"/>
          </p:cNvCxnSpPr>
          <p:nvPr/>
        </p:nvCxnSpPr>
        <p:spPr bwMode="auto">
          <a:xfrm>
            <a:off x="7208375" y="2376610"/>
            <a:ext cx="687825" cy="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Přímá spojnice se šipkou 20"/>
          <p:cNvCxnSpPr>
            <a:endCxn id="17" idx="1"/>
          </p:cNvCxnSpPr>
          <p:nvPr/>
        </p:nvCxnSpPr>
        <p:spPr bwMode="auto">
          <a:xfrm>
            <a:off x="4420854" y="2376610"/>
            <a:ext cx="627281" cy="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Zástupný symbol pro obsah 2"/>
          <p:cNvSpPr>
            <a:spLocks noGrp="1"/>
          </p:cNvSpPr>
          <p:nvPr>
            <p:ph idx="1"/>
          </p:nvPr>
        </p:nvSpPr>
        <p:spPr>
          <a:xfrm>
            <a:off x="431801" y="3645024"/>
            <a:ext cx="11521017" cy="2450976"/>
          </a:xfrm>
        </p:spPr>
        <p:txBody>
          <a:bodyPr/>
          <a:lstStyle/>
          <a:p>
            <a:r>
              <a:rPr lang="en-US" dirty="0" smtClean="0"/>
              <a:t>Predict sharp image directly from a blurry input.</a:t>
            </a:r>
          </a:p>
          <a:p>
            <a:r>
              <a:rPr lang="en-US" dirty="0" smtClean="0"/>
              <a:t>Why? </a:t>
            </a:r>
          </a:p>
          <a:p>
            <a:pPr lvl="1"/>
            <a:r>
              <a:rPr lang="en-US" dirty="0" smtClean="0"/>
              <a:t>Hard problem – can CNNs do it? </a:t>
            </a:r>
          </a:p>
          <a:p>
            <a:pPr lvl="1"/>
            <a:r>
              <a:rPr lang="en-US" dirty="0" smtClean="0"/>
              <a:t>Improve blind-deconvolution methods.</a:t>
            </a:r>
          </a:p>
          <a:p>
            <a:pPr lvl="1"/>
            <a:r>
              <a:rPr lang="en-US" dirty="0" smtClean="0"/>
              <a:t>Mobile devices: improve readability and legibility, </a:t>
            </a:r>
            <a:r>
              <a:rPr lang="en-US" dirty="0"/>
              <a:t>preprocessing </a:t>
            </a:r>
            <a:r>
              <a:rPr lang="en-US" dirty="0" smtClean="0"/>
              <a:t>for OCR</a:t>
            </a:r>
          </a:p>
          <a:p>
            <a:pPr lvl="1"/>
            <a:r>
              <a:rPr lang="en-US" dirty="0" smtClean="0"/>
              <a:t>Pre-</a:t>
            </a:r>
            <a:r>
              <a:rPr lang="en-US" dirty="0" err="1" smtClean="0"/>
              <a:t>treaining</a:t>
            </a:r>
            <a:r>
              <a:rPr lang="en-US" dirty="0" smtClean="0"/>
              <a:t> for OCR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8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1882897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blind deconvolution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/>
              <p:cNvSpPr txBox="1"/>
              <p:nvPr/>
            </p:nvSpPr>
            <p:spPr>
              <a:xfrm>
                <a:off x="3647728" y="1035995"/>
                <a:ext cx="4347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cs-CZ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𝐚𝐫𝐠𝐦𝐢𝐧</m:t>
                          </m:r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0" name="TextovéPol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1035995"/>
                <a:ext cx="43475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80" t="-172131" b="-25737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ovéPole 13"/>
              <p:cNvSpPr txBox="1"/>
              <p:nvPr/>
            </p:nvSpPr>
            <p:spPr>
              <a:xfrm>
                <a:off x="1481217" y="2579296"/>
                <a:ext cx="92729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cs-CZ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𝐚𝐫𝐠𝐦𝐢𝐧</m:t>
                          </m:r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−                          ∗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4" name="TextovéPol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17" y="2579296"/>
                <a:ext cx="9272988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70492" b="-25901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Obráze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34" y="1882898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08" y="1882897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Obrázek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t="13062" r="10565" b="7368"/>
          <a:stretch/>
        </p:blipFill>
        <p:spPr>
          <a:xfrm>
            <a:off x="7368725" y="2439960"/>
            <a:ext cx="626539" cy="6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20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blind deconvolution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/>
              <p:cNvSpPr txBox="1"/>
              <p:nvPr/>
            </p:nvSpPr>
            <p:spPr>
              <a:xfrm>
                <a:off x="3647728" y="1035995"/>
                <a:ext cx="4347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cs-CZ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𝐚𝐫𝐠𝐦𝐢𝐧</m:t>
                          </m:r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0" name="TextovéPol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1035995"/>
                <a:ext cx="434753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80" t="-172131" b="-25737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ovéPole 13"/>
              <p:cNvSpPr txBox="1"/>
              <p:nvPr/>
            </p:nvSpPr>
            <p:spPr>
              <a:xfrm>
                <a:off x="1481217" y="2579296"/>
                <a:ext cx="92729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cs-CZ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𝐚𝐫𝐠𝐦𝐢𝐧</m:t>
                          </m:r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−                          ∗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4" name="TextovéPol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17" y="2579296"/>
                <a:ext cx="9272988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70492" b="-25901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Obráze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34" y="1882898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1882899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Obrázek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t="13062" r="10565" b="7368"/>
          <a:stretch/>
        </p:blipFill>
        <p:spPr>
          <a:xfrm>
            <a:off x="7368725" y="2439960"/>
            <a:ext cx="626539" cy="6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08" y="1882899"/>
            <a:ext cx="15811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Zástupný symbol pro obsah 2"/>
          <p:cNvSpPr>
            <a:spLocks noGrp="1"/>
          </p:cNvSpPr>
          <p:nvPr>
            <p:ph idx="1"/>
          </p:nvPr>
        </p:nvSpPr>
        <p:spPr>
          <a:xfrm>
            <a:off x="431801" y="4141693"/>
            <a:ext cx="11521017" cy="2311643"/>
          </a:xfrm>
        </p:spPr>
        <p:txBody>
          <a:bodyPr/>
          <a:lstStyle/>
          <a:p>
            <a:r>
              <a:rPr lang="en-US" dirty="0" smtClean="0"/>
              <a:t>Hard to model and invert</a:t>
            </a:r>
          </a:p>
          <a:p>
            <a:pPr lvl="1"/>
            <a:r>
              <a:rPr lang="en-US" dirty="0"/>
              <a:t>space-variant blur, </a:t>
            </a:r>
            <a:r>
              <a:rPr lang="en-US" dirty="0" smtClean="0"/>
              <a:t>structured noise</a:t>
            </a:r>
            <a:r>
              <a:rPr lang="en-US" dirty="0"/>
              <a:t>, saturation, color aberration, JPEG compression, </a:t>
            </a:r>
            <a:r>
              <a:rPr lang="en-US" dirty="0" smtClean="0"/>
              <a:t>gamma</a:t>
            </a:r>
            <a:endParaRPr lang="cs-CZ" dirty="0"/>
          </a:p>
          <a:p>
            <a:r>
              <a:rPr lang="en-US" dirty="0" smtClean="0"/>
              <a:t>Weak image priors</a:t>
            </a: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170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deconvolution function from data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027" y="2362572"/>
            <a:ext cx="3143250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354188"/>
            <a:ext cx="3143250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Skupina 12"/>
          <p:cNvGrpSpPr/>
          <p:nvPr/>
        </p:nvGrpSpPr>
        <p:grpSpPr>
          <a:xfrm>
            <a:off x="5159896" y="4077072"/>
            <a:ext cx="2160240" cy="1274440"/>
            <a:chOff x="4715297" y="4077072"/>
            <a:chExt cx="2160240" cy="1274440"/>
          </a:xfrm>
        </p:grpSpPr>
        <p:sp>
          <p:nvSpPr>
            <p:cNvPr id="9" name="Obdélník 8"/>
            <p:cNvSpPr/>
            <p:nvPr/>
          </p:nvSpPr>
          <p:spPr bwMode="auto">
            <a:xfrm>
              <a:off x="4715297" y="4077072"/>
              <a:ext cx="2160240" cy="1274440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/>
              <a:endParaRPr lang="cs-CZ"/>
            </a:p>
          </p:txBody>
        </p:sp>
        <p:pic>
          <p:nvPicPr>
            <p:cNvPr id="10" name="Obrázek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028" y="4131628"/>
              <a:ext cx="2005953" cy="1165329"/>
            </a:xfrm>
            <a:prstGeom prst="rect">
              <a:avLst/>
            </a:prstGeom>
          </p:spPr>
        </p:pic>
      </p:grpSp>
      <p:sp>
        <p:nvSpPr>
          <p:cNvPr id="12" name="Obdélník 11"/>
          <p:cNvSpPr/>
          <p:nvPr/>
        </p:nvSpPr>
        <p:spPr bwMode="auto">
          <a:xfrm>
            <a:off x="4727848" y="1421943"/>
            <a:ext cx="3096344" cy="1358986"/>
          </a:xfrm>
          <a:prstGeom prst="rect">
            <a:avLst/>
          </a:prstGeom>
          <a:solidFill>
            <a:srgbClr val="00B0F0">
              <a:alpha val="40000"/>
            </a:srgb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space-variant blur, noise, saturation, color aberration, JPEG compression,  gamma</a:t>
            </a:r>
            <a:endParaRPr lang="cs-CZ" sz="2000" dirty="0">
              <a:solidFill>
                <a:schemeClr val="tx1"/>
              </a:solidFill>
            </a:endParaRPr>
          </a:p>
        </p:txBody>
      </p:sp>
      <p:sp>
        <p:nvSpPr>
          <p:cNvPr id="14" name="Obdélník 13"/>
          <p:cNvSpPr/>
          <p:nvPr/>
        </p:nvSpPr>
        <p:spPr>
          <a:xfrm>
            <a:off x="5376333" y="993367"/>
            <a:ext cx="1552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dirty="0">
                <a:solidFill>
                  <a:schemeClr val="tx1"/>
                </a:solidFill>
              </a:rPr>
              <a:t>Simulate</a:t>
            </a:r>
          </a:p>
        </p:txBody>
      </p:sp>
      <p:sp>
        <p:nvSpPr>
          <p:cNvPr id="15" name="Obdélník 14"/>
          <p:cNvSpPr/>
          <p:nvPr/>
        </p:nvSpPr>
        <p:spPr>
          <a:xfrm>
            <a:off x="5535391" y="3563018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Update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Zakřivená spojnice 16"/>
          <p:cNvCxnSpPr/>
          <p:nvPr/>
        </p:nvCxnSpPr>
        <p:spPr bwMode="auto">
          <a:xfrm flipV="1">
            <a:off x="3334594" y="2101436"/>
            <a:ext cx="1393254" cy="679493"/>
          </a:xfrm>
          <a:prstGeom prst="curvedConnector3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Zakřivená spojnice 18"/>
          <p:cNvCxnSpPr>
            <a:stCxn id="12" idx="3"/>
          </p:cNvCxnSpPr>
          <p:nvPr/>
        </p:nvCxnSpPr>
        <p:spPr bwMode="auto">
          <a:xfrm>
            <a:off x="7824192" y="2101436"/>
            <a:ext cx="998835" cy="734049"/>
          </a:xfrm>
          <a:prstGeom prst="curvedConnector3">
            <a:avLst>
              <a:gd name="adj1" fmla="val 50000"/>
            </a:avLst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Zakřivená spojnice 21"/>
          <p:cNvCxnSpPr>
            <a:endCxn id="9" idx="3"/>
          </p:cNvCxnSpPr>
          <p:nvPr/>
        </p:nvCxnSpPr>
        <p:spPr bwMode="auto">
          <a:xfrm rot="10800000" flipV="1">
            <a:off x="7320137" y="3387816"/>
            <a:ext cx="1502891" cy="1326476"/>
          </a:xfrm>
          <a:prstGeom prst="curvedConnector3">
            <a:avLst>
              <a:gd name="adj1" fmla="val 50000"/>
            </a:avLst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Zakřivená spojnice 24"/>
          <p:cNvCxnSpPr>
            <a:stCxn id="9" idx="1"/>
          </p:cNvCxnSpPr>
          <p:nvPr/>
        </p:nvCxnSpPr>
        <p:spPr bwMode="auto">
          <a:xfrm rot="10800000">
            <a:off x="3334594" y="3267074"/>
            <a:ext cx="1825302" cy="1447219"/>
          </a:xfrm>
          <a:prstGeom prst="curvedConnector3">
            <a:avLst>
              <a:gd name="adj1" fmla="val 50000"/>
            </a:avLst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ovéPole 29"/>
              <p:cNvSpPr txBox="1"/>
              <p:nvPr/>
            </p:nvSpPr>
            <p:spPr>
              <a:xfrm>
                <a:off x="5482020" y="5924426"/>
                <a:ext cx="4347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cs-CZ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𝐚𝐫𝐠𝐦𝐢𝐧</m:t>
                          </m:r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cs-CZ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0" name="TextovéPol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20" y="5924426"/>
                <a:ext cx="43475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" t="-175000" b="-26333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ovéPole 30"/>
              <p:cNvSpPr txBox="1"/>
              <p:nvPr/>
            </p:nvSpPr>
            <p:spPr>
              <a:xfrm>
                <a:off x="5482020" y="5435931"/>
                <a:ext cx="15879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cs-CZ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1" name="TextovéPol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20" y="5435931"/>
                <a:ext cx="15879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533" r="-5747" b="-3833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in image restoration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31801" y="765175"/>
            <a:ext cx="11760199" cy="5330825"/>
          </a:xfrm>
        </p:spPr>
        <p:txBody>
          <a:bodyPr/>
          <a:lstStyle/>
          <a:p>
            <a:r>
              <a:rPr lang="en-US" dirty="0" err="1" smtClean="0"/>
              <a:t>Denoising</a:t>
            </a:r>
            <a:endParaRPr lang="en-US" dirty="0" smtClean="0"/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Jain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Seung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Natural Image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Denoising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with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Convolutional Networks.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NIPS 2009.</a:t>
            </a:r>
          </a:p>
          <a:p>
            <a:r>
              <a:rPr lang="en-US" dirty="0" smtClean="0"/>
              <a:t>Structured noise removal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Eigen et al.: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Restoring an Image Taken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through a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Window Covered with Dirt or Rain. </a:t>
            </a:r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ICCV, 2013.</a:t>
            </a:r>
            <a:endParaRPr lang="en-US" dirty="0" smtClean="0"/>
          </a:p>
          <a:p>
            <a:r>
              <a:rPr lang="en-US" dirty="0" smtClean="0"/>
              <a:t>Non-blind deconvolution</a:t>
            </a:r>
          </a:p>
          <a:p>
            <a:pPr marL="742950" lvl="2" indent="-342900"/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Li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Xu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et al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Deep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Convolutional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Neural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Network </a:t>
            </a:r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Deconvolution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NIPS 2014.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Super </a:t>
            </a:r>
            <a:r>
              <a:rPr lang="en-US" dirty="0" smtClean="0"/>
              <a:t>resolution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Dong et al.: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Learning a Deep Convolutional Network for Image Super-Resolution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 ECCV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2014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dirty="0" smtClean="0"/>
          </a:p>
          <a:p>
            <a:r>
              <a:rPr lang="en-US" dirty="0" smtClean="0"/>
              <a:t>Blind deconvolution (sub-task)</a:t>
            </a:r>
          </a:p>
          <a:p>
            <a:pPr lvl="1"/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Schuler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et al.: </a:t>
            </a:r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Learning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Deblur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cs-CZ" sz="2000" i="1" dirty="0" err="1">
                <a:solidFill>
                  <a:schemeClr val="bg1">
                    <a:lumMod val="50000"/>
                  </a:schemeClr>
                </a:solidFill>
              </a:rPr>
              <a:t>CoRR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abs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/1406.7, 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cs-CZ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cs-CZ" dirty="0"/>
              <a:t/>
            </a:r>
            <a:br>
              <a:rPr lang="cs-CZ" dirty="0"/>
            </a:b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Our</a:t>
            </a:r>
            <a:r>
              <a:rPr lang="cs-CZ" dirty="0" smtClean="0"/>
              <a:t> </a:t>
            </a:r>
            <a:r>
              <a:rPr lang="en-US" dirty="0" smtClean="0"/>
              <a:t>CNN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(</a:t>
            </a:r>
            <a:r>
              <a:rPr lang="cs-CZ" dirty="0" err="1" smtClean="0"/>
              <a:t>Krizhevsky</a:t>
            </a:r>
            <a:r>
              <a:rPr lang="en-US" dirty="0" smtClean="0"/>
              <a:t> et al., 2012)	and many others</a:t>
            </a:r>
          </a:p>
          <a:p>
            <a:r>
              <a:rPr lang="en-US" dirty="0" smtClean="0"/>
              <a:t>Only convolutions and </a:t>
            </a:r>
            <a:r>
              <a:rPr lang="en-US" dirty="0" err="1" smtClean="0"/>
              <a:t>ReLU</a:t>
            </a:r>
            <a:endParaRPr lang="en-US" dirty="0" smtClean="0"/>
          </a:p>
          <a:p>
            <a:r>
              <a:rPr lang="en-US" dirty="0" smtClean="0"/>
              <a:t>Fully convolutional networks</a:t>
            </a:r>
          </a:p>
          <a:p>
            <a:r>
              <a:rPr lang="en-US" dirty="0"/>
              <a:t>No pooling = </a:t>
            </a:r>
            <a:r>
              <a:rPr lang="en-US" dirty="0" smtClean="0"/>
              <a:t>output has the same resolution as input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6" y="2923978"/>
            <a:ext cx="10174245" cy="338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Our</a:t>
            </a:r>
            <a:r>
              <a:rPr lang="cs-CZ" dirty="0" smtClean="0"/>
              <a:t> </a:t>
            </a:r>
            <a:r>
              <a:rPr lang="en-US" dirty="0" smtClean="0"/>
              <a:t>CNN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(</a:t>
            </a:r>
            <a:r>
              <a:rPr lang="cs-CZ" dirty="0" err="1" smtClean="0"/>
              <a:t>Krizhevsky</a:t>
            </a:r>
            <a:r>
              <a:rPr lang="en-US" dirty="0" smtClean="0"/>
              <a:t> et al., 2012)	and many others</a:t>
            </a:r>
          </a:p>
          <a:p>
            <a:r>
              <a:rPr lang="en-US" dirty="0" smtClean="0"/>
              <a:t>Only convolutions and </a:t>
            </a:r>
            <a:r>
              <a:rPr lang="en-US" dirty="0" err="1" smtClean="0"/>
              <a:t>ReLU</a:t>
            </a:r>
            <a:endParaRPr lang="en-US" dirty="0" smtClean="0"/>
          </a:p>
          <a:p>
            <a:r>
              <a:rPr lang="en-US" dirty="0" smtClean="0"/>
              <a:t>Fully convolutional networks</a:t>
            </a:r>
          </a:p>
          <a:p>
            <a:r>
              <a:rPr lang="en-US" dirty="0"/>
              <a:t>No pooling = </a:t>
            </a:r>
            <a:r>
              <a:rPr lang="en-US" dirty="0" smtClean="0"/>
              <a:t>output has the same resolution as input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7D836-3674-45AD-986E-09E23B8A4A9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840729"/>
            <a:ext cx="5516891" cy="32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zentace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0F0">
            <a:alpha val="4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prezentace</Template>
  <TotalTime>16254</TotalTime>
  <Words>748</Words>
  <Application>Microsoft Office PowerPoint</Application>
  <PresentationFormat>宽屏</PresentationFormat>
  <Paragraphs>156</Paragraphs>
  <Slides>23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  <vt:variant>
        <vt:lpstr>自定义放映</vt:lpstr>
      </vt:variant>
      <vt:variant>
        <vt:i4>1</vt:i4>
      </vt:variant>
    </vt:vector>
  </HeadingPairs>
  <TitlesOfParts>
    <vt:vector size="29" baseType="lpstr">
      <vt:lpstr>Futura T OT Medium</vt:lpstr>
      <vt:lpstr>Cambria Math</vt:lpstr>
      <vt:lpstr>Century Gothic</vt:lpstr>
      <vt:lpstr>Tahoma</vt:lpstr>
      <vt:lpstr>prezentace</vt:lpstr>
      <vt:lpstr>PowerPoint 演示文稿</vt:lpstr>
      <vt:lpstr>Blind deconvolution with CNNs</vt:lpstr>
      <vt:lpstr>Blind deconvolution with CNNs</vt:lpstr>
      <vt:lpstr>Classical blind deconvolution</vt:lpstr>
      <vt:lpstr>Classical blind deconvolution</vt:lpstr>
      <vt:lpstr>Learn deconvolution function from data</vt:lpstr>
      <vt:lpstr>CNN in image restoration</vt:lpstr>
      <vt:lpstr>Our CNN</vt:lpstr>
      <vt:lpstr>Our CNN</vt:lpstr>
      <vt:lpstr>Training</vt:lpstr>
      <vt:lpstr>Data</vt:lpstr>
      <vt:lpstr>Data</vt:lpstr>
      <vt:lpstr>Results</vt:lpstr>
      <vt:lpstr>Large CNN</vt:lpstr>
      <vt:lpstr>Results - baselines</vt:lpstr>
      <vt:lpstr>Results - examples</vt:lpstr>
      <vt:lpstr>Our results on real images</vt:lpstr>
      <vt:lpstr>Our results with non-uniform blur</vt:lpstr>
      <vt:lpstr>Our results with non-uniform blur</vt:lpstr>
      <vt:lpstr>Computational efficiency</vt:lpstr>
      <vt:lpstr>Future work</vt:lpstr>
      <vt:lpstr>New Dataset</vt:lpstr>
      <vt:lpstr>PowerPoint 演示文稿</vt:lpstr>
      <vt:lpstr>Vlastní prezentace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neighbors for faster scanning window detection in images</dc:title>
  <dc:creator>Michal Hradis</dc:creator>
  <cp:lastModifiedBy>Basic Coder</cp:lastModifiedBy>
  <cp:revision>710</cp:revision>
  <dcterms:created xsi:type="dcterms:W3CDTF">2010-12-02T20:13:19Z</dcterms:created>
  <dcterms:modified xsi:type="dcterms:W3CDTF">2017-10-09T14:02:18Z</dcterms:modified>
</cp:coreProperties>
</file>